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7" r:id="rId3"/>
    <p:sldId id="268" r:id="rId4"/>
    <p:sldId id="257" r:id="rId5"/>
    <p:sldId id="265" r:id="rId6"/>
    <p:sldId id="260" r:id="rId7"/>
    <p:sldId id="263" r:id="rId8"/>
    <p:sldId id="271" r:id="rId9"/>
    <p:sldId id="272" r:id="rId10"/>
    <p:sldId id="266" r:id="rId11"/>
    <p:sldId id="262" r:id="rId12"/>
    <p:sldId id="269"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5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4" d="100"/>
          <a:sy n="64" d="100"/>
        </p:scale>
        <p:origin x="7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66164A-E67D-4E2F-95A0-4F61288C172E}"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92AC1-FEAD-4B72-A1F7-6D3104C3DBE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59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6164A-E67D-4E2F-95A0-4F61288C172E}"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92AC1-FEAD-4B72-A1F7-6D3104C3DBED}" type="slidenum">
              <a:rPr lang="en-US" smtClean="0"/>
              <a:t>‹#›</a:t>
            </a:fld>
            <a:endParaRPr lang="en-US"/>
          </a:p>
        </p:txBody>
      </p:sp>
    </p:spTree>
    <p:extLst>
      <p:ext uri="{BB962C8B-B14F-4D97-AF65-F5344CB8AC3E}">
        <p14:creationId xmlns:p14="http://schemas.microsoft.com/office/powerpoint/2010/main" val="10127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6164A-E67D-4E2F-95A0-4F61288C172E}"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92AC1-FEAD-4B72-A1F7-6D3104C3DBED}" type="slidenum">
              <a:rPr lang="en-US" smtClean="0"/>
              <a:t>‹#›</a:t>
            </a:fld>
            <a:endParaRPr lang="en-US"/>
          </a:p>
        </p:txBody>
      </p:sp>
    </p:spTree>
    <p:extLst>
      <p:ext uri="{BB962C8B-B14F-4D97-AF65-F5344CB8AC3E}">
        <p14:creationId xmlns:p14="http://schemas.microsoft.com/office/powerpoint/2010/main" val="30181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6164A-E67D-4E2F-95A0-4F61288C172E}"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92AC1-FEAD-4B72-A1F7-6D3104C3DBED}" type="slidenum">
              <a:rPr lang="en-US" smtClean="0"/>
              <a:t>‹#›</a:t>
            </a:fld>
            <a:endParaRPr lang="en-US"/>
          </a:p>
        </p:txBody>
      </p:sp>
    </p:spTree>
    <p:extLst>
      <p:ext uri="{BB962C8B-B14F-4D97-AF65-F5344CB8AC3E}">
        <p14:creationId xmlns:p14="http://schemas.microsoft.com/office/powerpoint/2010/main" val="162718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6164A-E67D-4E2F-95A0-4F61288C172E}"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92AC1-FEAD-4B72-A1F7-6D3104C3DBE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09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66164A-E67D-4E2F-95A0-4F61288C172E}"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92AC1-FEAD-4B72-A1F7-6D3104C3DBED}" type="slidenum">
              <a:rPr lang="en-US" smtClean="0"/>
              <a:t>‹#›</a:t>
            </a:fld>
            <a:endParaRPr lang="en-US"/>
          </a:p>
        </p:txBody>
      </p:sp>
    </p:spTree>
    <p:extLst>
      <p:ext uri="{BB962C8B-B14F-4D97-AF65-F5344CB8AC3E}">
        <p14:creationId xmlns:p14="http://schemas.microsoft.com/office/powerpoint/2010/main" val="268075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66164A-E67D-4E2F-95A0-4F61288C172E}"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92AC1-FEAD-4B72-A1F7-6D3104C3DBED}" type="slidenum">
              <a:rPr lang="en-US" smtClean="0"/>
              <a:t>‹#›</a:t>
            </a:fld>
            <a:endParaRPr lang="en-US"/>
          </a:p>
        </p:txBody>
      </p:sp>
    </p:spTree>
    <p:extLst>
      <p:ext uri="{BB962C8B-B14F-4D97-AF65-F5344CB8AC3E}">
        <p14:creationId xmlns:p14="http://schemas.microsoft.com/office/powerpoint/2010/main" val="182242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66164A-E67D-4E2F-95A0-4F61288C172E}"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92AC1-FEAD-4B72-A1F7-6D3104C3DBED}" type="slidenum">
              <a:rPr lang="en-US" smtClean="0"/>
              <a:t>‹#›</a:t>
            </a:fld>
            <a:endParaRPr lang="en-US"/>
          </a:p>
        </p:txBody>
      </p:sp>
    </p:spTree>
    <p:extLst>
      <p:ext uri="{BB962C8B-B14F-4D97-AF65-F5344CB8AC3E}">
        <p14:creationId xmlns:p14="http://schemas.microsoft.com/office/powerpoint/2010/main" val="194985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66164A-E67D-4E2F-95A0-4F61288C172E}" type="datetimeFigureOut">
              <a:rPr lang="en-US" smtClean="0"/>
              <a:t>4/25/2022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7092AC1-FEAD-4B72-A1F7-6D3104C3DBED}" type="slidenum">
              <a:rPr lang="en-US" smtClean="0"/>
              <a:t>‹#›</a:t>
            </a:fld>
            <a:endParaRPr lang="en-US"/>
          </a:p>
        </p:txBody>
      </p:sp>
    </p:spTree>
    <p:extLst>
      <p:ext uri="{BB962C8B-B14F-4D97-AF65-F5344CB8AC3E}">
        <p14:creationId xmlns:p14="http://schemas.microsoft.com/office/powerpoint/2010/main" val="75772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66164A-E67D-4E2F-95A0-4F61288C172E}" type="datetimeFigureOut">
              <a:rPr lang="en-US" smtClean="0"/>
              <a:t>4/25/2022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092AC1-FEAD-4B72-A1F7-6D3104C3DBED}" type="slidenum">
              <a:rPr lang="en-US" smtClean="0"/>
              <a:t>‹#›</a:t>
            </a:fld>
            <a:endParaRPr lang="en-US"/>
          </a:p>
        </p:txBody>
      </p:sp>
    </p:spTree>
    <p:extLst>
      <p:ext uri="{BB962C8B-B14F-4D97-AF65-F5344CB8AC3E}">
        <p14:creationId xmlns:p14="http://schemas.microsoft.com/office/powerpoint/2010/main" val="369821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66164A-E67D-4E2F-95A0-4F61288C172E}"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92AC1-FEAD-4B72-A1F7-6D3104C3DBED}" type="slidenum">
              <a:rPr lang="en-US" smtClean="0"/>
              <a:t>‹#›</a:t>
            </a:fld>
            <a:endParaRPr lang="en-US"/>
          </a:p>
        </p:txBody>
      </p:sp>
    </p:spTree>
    <p:extLst>
      <p:ext uri="{BB962C8B-B14F-4D97-AF65-F5344CB8AC3E}">
        <p14:creationId xmlns:p14="http://schemas.microsoft.com/office/powerpoint/2010/main" val="50141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66164A-E67D-4E2F-95A0-4F61288C172E}" type="datetimeFigureOut">
              <a:rPr lang="en-US" smtClean="0"/>
              <a:t>4/25/2022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7092AC1-FEAD-4B72-A1F7-6D3104C3DBE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2315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B97F-7463-4F7B-926F-3CFDB259A674}"/>
              </a:ext>
            </a:extLst>
          </p:cNvPr>
          <p:cNvSpPr>
            <a:spLocks noGrp="1"/>
          </p:cNvSpPr>
          <p:nvPr>
            <p:ph type="ctrTitle"/>
          </p:nvPr>
        </p:nvSpPr>
        <p:spPr>
          <a:xfrm>
            <a:off x="1100051" y="596348"/>
            <a:ext cx="10058400" cy="3271863"/>
          </a:xfrm>
        </p:spPr>
        <p:txBody>
          <a:bodyPr>
            <a:normAutofit/>
          </a:bodyPr>
          <a:lstStyle/>
          <a:p>
            <a:r>
              <a:rPr lang="en-US" dirty="0"/>
              <a:t>#851-22-000107-PLNG </a:t>
            </a:r>
            <a:r>
              <a:rPr lang="en-US" sz="5400" dirty="0"/>
              <a:t>Appeal of Conditional Use </a:t>
            </a:r>
            <a:br>
              <a:rPr lang="en-US" sz="5400" dirty="0"/>
            </a:br>
            <a:r>
              <a:rPr lang="en-US" sz="5400" dirty="0"/>
              <a:t>#851-21-000416-PLNG</a:t>
            </a:r>
            <a:endParaRPr lang="en-US" sz="7300" dirty="0"/>
          </a:p>
        </p:txBody>
      </p:sp>
      <p:sp>
        <p:nvSpPr>
          <p:cNvPr id="5" name="Subtitle 4">
            <a:extLst>
              <a:ext uri="{FF2B5EF4-FFF2-40B4-BE49-F238E27FC236}">
                <a16:creationId xmlns:a16="http://schemas.microsoft.com/office/drawing/2014/main" id="{8A267056-D0C6-4650-A508-EBFFEDB0B84C}"/>
              </a:ext>
            </a:extLst>
          </p:cNvPr>
          <p:cNvSpPr>
            <a:spLocks noGrp="1"/>
          </p:cNvSpPr>
          <p:nvPr>
            <p:ph type="subTitle" idx="1"/>
          </p:nvPr>
        </p:nvSpPr>
        <p:spPr/>
        <p:txBody>
          <a:bodyPr/>
          <a:lstStyle/>
          <a:p>
            <a:r>
              <a:rPr lang="en-US" dirty="0"/>
              <a:t>April 25, 2022 Board of County Commissioners</a:t>
            </a:r>
          </a:p>
        </p:txBody>
      </p:sp>
    </p:spTree>
    <p:extLst>
      <p:ext uri="{BB962C8B-B14F-4D97-AF65-F5344CB8AC3E}">
        <p14:creationId xmlns:p14="http://schemas.microsoft.com/office/powerpoint/2010/main" val="227848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7882-959F-4D52-9C1A-1482F8CE3F74}"/>
              </a:ext>
            </a:extLst>
          </p:cNvPr>
          <p:cNvSpPr>
            <a:spLocks noGrp="1"/>
          </p:cNvSpPr>
          <p:nvPr>
            <p:ph type="title"/>
          </p:nvPr>
        </p:nvSpPr>
        <p:spPr>
          <a:xfrm>
            <a:off x="342027" y="286603"/>
            <a:ext cx="10813653" cy="893043"/>
          </a:xfrm>
        </p:spPr>
        <p:txBody>
          <a:bodyPr>
            <a:normAutofit/>
          </a:bodyPr>
          <a:lstStyle/>
          <a:p>
            <a:r>
              <a:rPr lang="en-US" sz="3500" dirty="0"/>
              <a:t>APPLICABLE PROVISIONS</a:t>
            </a:r>
          </a:p>
        </p:txBody>
      </p:sp>
      <p:sp>
        <p:nvSpPr>
          <p:cNvPr id="3" name="Content Placeholder 2">
            <a:extLst>
              <a:ext uri="{FF2B5EF4-FFF2-40B4-BE49-F238E27FC236}">
                <a16:creationId xmlns:a16="http://schemas.microsoft.com/office/drawing/2014/main" id="{5DCAB24C-3356-4021-83B3-5075749A9CCE}"/>
              </a:ext>
            </a:extLst>
          </p:cNvPr>
          <p:cNvSpPr>
            <a:spLocks noGrp="1"/>
          </p:cNvSpPr>
          <p:nvPr>
            <p:ph idx="1"/>
          </p:nvPr>
        </p:nvSpPr>
        <p:spPr>
          <a:xfrm>
            <a:off x="174504" y="1758998"/>
            <a:ext cx="10981177" cy="4530120"/>
          </a:xfrm>
        </p:spPr>
        <p:txBody>
          <a:bodyPr>
            <a:normAutofit/>
          </a:bodyPr>
          <a:lstStyle/>
          <a:p>
            <a:pPr>
              <a:lnSpc>
                <a:spcPct val="100000"/>
              </a:lnSpc>
              <a:buFont typeface="Courier New" panose="02070309020205020404" pitchFamily="49" charset="0"/>
              <a:buChar char="o"/>
            </a:pPr>
            <a:r>
              <a:rPr lang="en-US" dirty="0">
                <a:latin typeface="+mj-lt"/>
              </a:rPr>
              <a:t>TCLUO Section 3.010 – Rural Residential 2-Acre Zone (RR-2)</a:t>
            </a:r>
          </a:p>
          <a:p>
            <a:pPr>
              <a:lnSpc>
                <a:spcPct val="100000"/>
              </a:lnSpc>
              <a:buFont typeface="Courier New" panose="02070309020205020404" pitchFamily="49" charset="0"/>
              <a:buChar char="o"/>
            </a:pPr>
            <a:r>
              <a:rPr lang="en-US" dirty="0">
                <a:latin typeface="+mj-lt"/>
              </a:rPr>
              <a:t>TCLUO Section 5.030: Recreational Campgrounds Standards</a:t>
            </a:r>
          </a:p>
          <a:p>
            <a:pPr>
              <a:lnSpc>
                <a:spcPct val="100000"/>
              </a:lnSpc>
              <a:buFont typeface="Courier New" panose="02070309020205020404" pitchFamily="49" charset="0"/>
              <a:buChar char="o"/>
            </a:pPr>
            <a:r>
              <a:rPr lang="en-US" dirty="0">
                <a:latin typeface="+mj-lt"/>
              </a:rPr>
              <a:t>TCLUO Section 3.555: Freshwater Wetlands Overlay</a:t>
            </a:r>
          </a:p>
          <a:p>
            <a:pPr>
              <a:lnSpc>
                <a:spcPct val="100000"/>
              </a:lnSpc>
              <a:buFont typeface="Courier New" panose="02070309020205020404" pitchFamily="49" charset="0"/>
              <a:buChar char="o"/>
            </a:pPr>
            <a:r>
              <a:rPr lang="en-US" dirty="0">
                <a:latin typeface="+mj-lt"/>
              </a:rPr>
              <a:t>TCLUO Section 4.130: Development Requirements for Geologic Hazard Areas</a:t>
            </a:r>
          </a:p>
          <a:p>
            <a:pPr>
              <a:lnSpc>
                <a:spcPct val="100000"/>
              </a:lnSpc>
              <a:buFont typeface="Courier New" panose="02070309020205020404" pitchFamily="49" charset="0"/>
              <a:buChar char="o"/>
            </a:pPr>
            <a:r>
              <a:rPr lang="en-US" dirty="0">
                <a:latin typeface="+mj-lt"/>
              </a:rPr>
              <a:t>TCLUO Section 4.140: Requirements for Protection of Water Quality and Streambank Stabilization</a:t>
            </a:r>
          </a:p>
          <a:p>
            <a:endParaRPr lang="en-US" dirty="0">
              <a:latin typeface="+mj-lt"/>
            </a:endParaRPr>
          </a:p>
        </p:txBody>
      </p:sp>
    </p:spTree>
    <p:extLst>
      <p:ext uri="{BB962C8B-B14F-4D97-AF65-F5344CB8AC3E}">
        <p14:creationId xmlns:p14="http://schemas.microsoft.com/office/powerpoint/2010/main" val="336564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1F06-CA11-4D9D-926F-289C08256534}"/>
              </a:ext>
            </a:extLst>
          </p:cNvPr>
          <p:cNvSpPr>
            <a:spLocks noGrp="1"/>
          </p:cNvSpPr>
          <p:nvPr>
            <p:ph type="title"/>
          </p:nvPr>
        </p:nvSpPr>
        <p:spPr>
          <a:xfrm>
            <a:off x="220144" y="90742"/>
            <a:ext cx="8722520" cy="1973270"/>
          </a:xfrm>
        </p:spPr>
        <p:txBody>
          <a:bodyPr anchor="ctr">
            <a:normAutofit/>
          </a:bodyPr>
          <a:lstStyle/>
          <a:p>
            <a:r>
              <a:rPr lang="en-US" sz="3500" dirty="0"/>
              <a:t>CONDITIONAL USE REVIEW CRITERIA</a:t>
            </a:r>
          </a:p>
        </p:txBody>
      </p:sp>
      <p:sp>
        <p:nvSpPr>
          <p:cNvPr id="3" name="Content Placeholder 2">
            <a:extLst>
              <a:ext uri="{FF2B5EF4-FFF2-40B4-BE49-F238E27FC236}">
                <a16:creationId xmlns:a16="http://schemas.microsoft.com/office/drawing/2014/main" id="{F215AE5A-572A-4475-AB25-3F1182CCB222}"/>
              </a:ext>
            </a:extLst>
          </p:cNvPr>
          <p:cNvSpPr>
            <a:spLocks noGrp="1"/>
          </p:cNvSpPr>
          <p:nvPr>
            <p:ph idx="1"/>
          </p:nvPr>
        </p:nvSpPr>
        <p:spPr>
          <a:xfrm>
            <a:off x="220144" y="1856720"/>
            <a:ext cx="11890421" cy="4395383"/>
          </a:xfrm>
        </p:spPr>
        <p:txBody>
          <a:bodyPr anchor="ctr">
            <a:normAutofit/>
          </a:bodyPr>
          <a:lstStyle/>
          <a:p>
            <a:r>
              <a:rPr lang="en-US" dirty="0">
                <a:latin typeface="+mj-lt"/>
              </a:rPr>
              <a:t>(1) The use is listed as a CONDITIONAL USE in the underlying zone, or in an applicable overlying zone. </a:t>
            </a:r>
          </a:p>
          <a:p>
            <a:r>
              <a:rPr lang="en-US" dirty="0">
                <a:latin typeface="+mj-lt"/>
              </a:rPr>
              <a:t>(2) The use is consistent with the applicable goals and policies of the Comprehensive Plan. </a:t>
            </a:r>
          </a:p>
          <a:p>
            <a:r>
              <a:rPr lang="en-US" dirty="0">
                <a:latin typeface="+mj-lt"/>
              </a:rPr>
              <a:t>(3) The parcel is suitable for the proposed use considering its size, shape, location, topography, existence of improvements and natural features. </a:t>
            </a:r>
          </a:p>
          <a:p>
            <a:r>
              <a:rPr lang="en-US" dirty="0">
                <a:latin typeface="+mj-lt"/>
              </a:rPr>
              <a:t>(4) The proposed use will not alter the character of the surrounding area in a manner which substantially limits, impairs or prevents the use of surrounding properties for the permitted uses listed in the underlying zone. </a:t>
            </a:r>
          </a:p>
          <a:p>
            <a:r>
              <a:rPr lang="en-US" dirty="0">
                <a:latin typeface="+mj-lt"/>
              </a:rPr>
              <a:t>(5) The proposed use will not have detrimental effect on existing solar energy systems, wind energy conversion systems or wind mills. </a:t>
            </a:r>
          </a:p>
          <a:p>
            <a:r>
              <a:rPr lang="en-US" dirty="0">
                <a:latin typeface="+mj-lt"/>
              </a:rPr>
              <a:t>(6) The proposed use is timely, considering the adequacy of public facilities and services existing or planned for the area affected by the use</a:t>
            </a:r>
          </a:p>
        </p:txBody>
      </p:sp>
    </p:spTree>
    <p:extLst>
      <p:ext uri="{BB962C8B-B14F-4D97-AF65-F5344CB8AC3E}">
        <p14:creationId xmlns:p14="http://schemas.microsoft.com/office/powerpoint/2010/main" val="151306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270A-CD73-416A-ADD1-E85BCB56298A}"/>
              </a:ext>
            </a:extLst>
          </p:cNvPr>
          <p:cNvSpPr>
            <a:spLocks noGrp="1"/>
          </p:cNvSpPr>
          <p:nvPr>
            <p:ph type="title" idx="4294967295"/>
          </p:nvPr>
        </p:nvSpPr>
        <p:spPr>
          <a:xfrm>
            <a:off x="341652" y="0"/>
            <a:ext cx="10058400" cy="795337"/>
          </a:xfrm>
          <a:ln>
            <a:solidFill>
              <a:srgbClr val="E9E5DC"/>
            </a:solidFill>
          </a:ln>
        </p:spPr>
        <p:txBody>
          <a:bodyPr>
            <a:normAutofit/>
          </a:bodyPr>
          <a:lstStyle/>
          <a:p>
            <a:r>
              <a:rPr lang="en-US" sz="3500" dirty="0"/>
              <a:t>CONDITIONS OF APPROVAL</a:t>
            </a:r>
          </a:p>
        </p:txBody>
      </p:sp>
      <p:sp>
        <p:nvSpPr>
          <p:cNvPr id="8" name="Content Placeholder 7">
            <a:extLst>
              <a:ext uri="{FF2B5EF4-FFF2-40B4-BE49-F238E27FC236}">
                <a16:creationId xmlns:a16="http://schemas.microsoft.com/office/drawing/2014/main" id="{4BB6F5E9-9E39-45A9-9C9E-4385AC52F289}"/>
              </a:ext>
            </a:extLst>
          </p:cNvPr>
          <p:cNvSpPr>
            <a:spLocks noGrp="1"/>
          </p:cNvSpPr>
          <p:nvPr>
            <p:ph idx="4294967295"/>
          </p:nvPr>
        </p:nvSpPr>
        <p:spPr>
          <a:xfrm>
            <a:off x="188844" y="795337"/>
            <a:ext cx="11698356" cy="5386801"/>
          </a:xfrm>
          <a:ln>
            <a:solidFill>
              <a:srgbClr val="E9E5DC"/>
            </a:solidFill>
          </a:ln>
        </p:spPr>
        <p:txBody>
          <a:bodyPr anchor="ctr">
            <a:noAutofit/>
          </a:bodyPr>
          <a:lstStyle/>
          <a:p>
            <a:pPr marL="342900" marR="57150" lvl="0" indent="-342900">
              <a:spcBef>
                <a:spcPts val="0"/>
              </a:spcBef>
              <a:spcAft>
                <a:spcPts val="1200"/>
              </a:spcAft>
              <a:buFont typeface="+mj-lt"/>
              <a:buAutoNum type="arabicPeriod"/>
            </a:pPr>
            <a:r>
              <a:rPr lang="en-US" dirty="0">
                <a:effectLst/>
                <a:latin typeface="+mj-lt"/>
                <a:ea typeface="Times New Roman" panose="02020603050405020304" pitchFamily="18" charset="0"/>
              </a:rPr>
              <a:t>The applicant/property owner shall obtain all required Federal, State, and Local permits and/or licenses and will comply with applicable rules and regulations.</a:t>
            </a:r>
          </a:p>
          <a:p>
            <a:pPr marL="342900" marR="57150" lvl="0" indent="-342900">
              <a:spcBef>
                <a:spcPts val="0"/>
              </a:spcBef>
              <a:spcAft>
                <a:spcPts val="1200"/>
              </a:spcAft>
              <a:buFont typeface="+mj-lt"/>
              <a:buAutoNum type="arabicPeriod"/>
            </a:pPr>
            <a:r>
              <a:rPr lang="en-US" dirty="0">
                <a:effectLst/>
                <a:latin typeface="+mj-lt"/>
                <a:ea typeface="Times New Roman" panose="02020603050405020304" pitchFamily="18" charset="0"/>
              </a:rPr>
              <a:t>The property owner shall obtain all necessary electrical, mechanical, and plumbing permits.</a:t>
            </a:r>
          </a:p>
          <a:p>
            <a:pPr marL="342900" marR="57150" lvl="0" indent="-342900">
              <a:spcBef>
                <a:spcPts val="0"/>
              </a:spcBef>
              <a:spcAft>
                <a:spcPts val="1200"/>
              </a:spcAft>
              <a:buFont typeface="+mj-lt"/>
              <a:buAutoNum type="arabicPeriod"/>
            </a:pPr>
            <a:r>
              <a:rPr lang="en-US" dirty="0">
                <a:effectLst/>
                <a:latin typeface="+mj-lt"/>
                <a:ea typeface="Times New Roman" panose="02020603050405020304" pitchFamily="18" charset="0"/>
              </a:rPr>
              <a:t>At the time of applying for Zoning and Building Permit approval, Applicant will be required to submit the following:</a:t>
            </a:r>
          </a:p>
          <a:p>
            <a:pPr marL="635508" marR="57150" lvl="1" indent="-342900">
              <a:spcBef>
                <a:spcPts val="0"/>
              </a:spcBef>
              <a:spcAft>
                <a:spcPts val="600"/>
              </a:spcAft>
              <a:buFont typeface="Arial" panose="020B0604020202020204" pitchFamily="34" charset="0"/>
              <a:buChar char="•"/>
            </a:pPr>
            <a:r>
              <a:rPr lang="en-US" sz="2000" dirty="0">
                <a:effectLst/>
                <a:latin typeface="+mj-lt"/>
                <a:ea typeface="Times New Roman" panose="02020603050405020304" pitchFamily="18" charset="0"/>
              </a:rPr>
              <a:t>Authorization Notice approval for on-site sewage disposal permits from the Department of Community Development or Oregon DEQ. </a:t>
            </a:r>
          </a:p>
          <a:p>
            <a:pPr marL="635508" marR="57150" lvl="1" indent="-342900">
              <a:spcBef>
                <a:spcPts val="0"/>
              </a:spcBef>
              <a:spcAft>
                <a:spcPts val="600"/>
              </a:spcAft>
              <a:buFont typeface="Arial" panose="020B0604020202020204" pitchFamily="34" charset="0"/>
              <a:buChar char="•"/>
            </a:pPr>
            <a:r>
              <a:rPr lang="en-US" sz="2000" dirty="0">
                <a:effectLst/>
                <a:latin typeface="+mj-lt"/>
                <a:ea typeface="Times New Roman" panose="02020603050405020304" pitchFamily="18" charset="0"/>
              </a:rPr>
              <a:t>A letter from Tierra Del Mar Water Company confirming water service to the proposed facility.</a:t>
            </a:r>
          </a:p>
          <a:p>
            <a:pPr marL="635508" marR="57150" lvl="1" indent="-342900">
              <a:spcBef>
                <a:spcPts val="0"/>
              </a:spcBef>
              <a:spcAft>
                <a:spcPts val="600"/>
              </a:spcAft>
              <a:buFont typeface="Arial" panose="020B0604020202020204" pitchFamily="34" charset="0"/>
              <a:buChar char="•"/>
            </a:pPr>
            <a:r>
              <a:rPr lang="en-US" sz="2000" dirty="0">
                <a:effectLst/>
                <a:latin typeface="+mj-lt"/>
                <a:ea typeface="Times New Roman" panose="02020603050405020304" pitchFamily="18" charset="0"/>
              </a:rPr>
              <a:t>A letter from the Nestucca Rural Fire Protection District confirming fire protection service to the proposed facilities.</a:t>
            </a:r>
          </a:p>
          <a:p>
            <a:pPr marL="635508" marR="57150" lvl="1" indent="-342900">
              <a:spcBef>
                <a:spcPts val="0"/>
              </a:spcBef>
              <a:spcAft>
                <a:spcPts val="600"/>
              </a:spcAft>
              <a:buFont typeface="Arial" panose="020B0604020202020204" pitchFamily="34" charset="0"/>
              <a:buChar char="•"/>
            </a:pPr>
            <a:r>
              <a:rPr lang="en-US" sz="2000" dirty="0">
                <a:effectLst/>
                <a:latin typeface="+mj-lt"/>
                <a:ea typeface="Times New Roman" panose="02020603050405020304" pitchFamily="18" charset="0"/>
              </a:rPr>
              <a:t>A letter from the Tillamook County Public Works Department approving the road approach and internal roadway design.</a:t>
            </a:r>
          </a:p>
          <a:p>
            <a:pPr marL="635508" marR="57150" lvl="1" indent="-342900">
              <a:spcBef>
                <a:spcPts val="0"/>
              </a:spcBef>
              <a:spcAft>
                <a:spcPts val="600"/>
              </a:spcAft>
              <a:buFont typeface="Arial" panose="020B0604020202020204" pitchFamily="34" charset="0"/>
              <a:buChar char="•"/>
            </a:pPr>
            <a:r>
              <a:rPr lang="en-US" sz="2000" dirty="0">
                <a:effectLst/>
                <a:latin typeface="+mj-lt"/>
                <a:ea typeface="Times New Roman" panose="02020603050405020304" pitchFamily="18" charset="0"/>
              </a:rPr>
              <a:t>Demonstration of compliance with the standards contained in TCLUO 4.130(2).</a:t>
            </a:r>
          </a:p>
          <a:p>
            <a:pPr marL="457200" marR="57150" indent="-457200">
              <a:spcBef>
                <a:spcPts val="0"/>
              </a:spcBef>
              <a:spcAft>
                <a:spcPts val="1200"/>
              </a:spcAft>
              <a:buFont typeface="+mj-lt"/>
              <a:buAutoNum type="arabicPeriod"/>
            </a:pPr>
            <a:r>
              <a:rPr lang="en-US" dirty="0">
                <a:effectLst/>
                <a:latin typeface="+mj-lt"/>
                <a:ea typeface="Times New Roman" panose="02020603050405020304" pitchFamily="18" charset="0"/>
              </a:rPr>
              <a:t>If buildings within or near the area identified as inactive landslide topography are to be sited on slopes greater than 29%, a Geologic Hazard Report will be required as described in TCLUO 4.130.  If such a report is required, a Geologic Hazard Report shall be submitted in conjunctions with application for Zoning and Building Permit approval for review and acceptance.</a:t>
            </a:r>
          </a:p>
        </p:txBody>
      </p:sp>
      <p:sp>
        <p:nvSpPr>
          <p:cNvPr id="4" name="Content Placeholder 2">
            <a:extLst>
              <a:ext uri="{FF2B5EF4-FFF2-40B4-BE49-F238E27FC236}">
                <a16:creationId xmlns:a16="http://schemas.microsoft.com/office/drawing/2014/main" id="{5ADA7625-84C3-440F-98BC-DD5BEF2C0D48}"/>
              </a:ext>
            </a:extLst>
          </p:cNvPr>
          <p:cNvSpPr txBox="1">
            <a:spLocks/>
          </p:cNvSpPr>
          <p:nvPr/>
        </p:nvSpPr>
        <p:spPr>
          <a:xfrm>
            <a:off x="6537534" y="1768979"/>
            <a:ext cx="4618146" cy="41001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300" dirty="0"/>
          </a:p>
        </p:txBody>
      </p:sp>
    </p:spTree>
    <p:extLst>
      <p:ext uri="{BB962C8B-B14F-4D97-AF65-F5344CB8AC3E}">
        <p14:creationId xmlns:p14="http://schemas.microsoft.com/office/powerpoint/2010/main" val="53297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270A-CD73-416A-ADD1-E85BCB56298A}"/>
              </a:ext>
            </a:extLst>
          </p:cNvPr>
          <p:cNvSpPr>
            <a:spLocks noGrp="1"/>
          </p:cNvSpPr>
          <p:nvPr>
            <p:ph type="title" idx="4294967295"/>
          </p:nvPr>
        </p:nvSpPr>
        <p:spPr>
          <a:xfrm>
            <a:off x="272079" y="193569"/>
            <a:ext cx="10058400" cy="795337"/>
          </a:xfrm>
        </p:spPr>
        <p:txBody>
          <a:bodyPr>
            <a:normAutofit/>
          </a:bodyPr>
          <a:lstStyle/>
          <a:p>
            <a:r>
              <a:rPr lang="en-US" sz="3500" dirty="0"/>
              <a:t>CONDITIONS OF APPROVAL (CONT.)</a:t>
            </a:r>
          </a:p>
        </p:txBody>
      </p:sp>
      <p:sp>
        <p:nvSpPr>
          <p:cNvPr id="8" name="Content Placeholder 7">
            <a:extLst>
              <a:ext uri="{FF2B5EF4-FFF2-40B4-BE49-F238E27FC236}">
                <a16:creationId xmlns:a16="http://schemas.microsoft.com/office/drawing/2014/main" id="{4BB6F5E9-9E39-45A9-9C9E-4385AC52F289}"/>
              </a:ext>
            </a:extLst>
          </p:cNvPr>
          <p:cNvSpPr>
            <a:spLocks noGrp="1"/>
          </p:cNvSpPr>
          <p:nvPr>
            <p:ph idx="4294967295"/>
          </p:nvPr>
        </p:nvSpPr>
        <p:spPr>
          <a:xfrm>
            <a:off x="188844" y="904461"/>
            <a:ext cx="11698356" cy="5396948"/>
          </a:xfrm>
        </p:spPr>
        <p:txBody>
          <a:bodyPr anchor="ctr">
            <a:noAutofit/>
          </a:bodyPr>
          <a:lstStyle/>
          <a:p>
            <a:pPr marL="457200" marR="57150" indent="-457200">
              <a:spcBef>
                <a:spcPts val="0"/>
              </a:spcBef>
              <a:spcAft>
                <a:spcPts val="1200"/>
              </a:spcAft>
              <a:buFont typeface="+mj-lt"/>
              <a:buAutoNum type="arabicPeriod" startAt="5"/>
            </a:pPr>
            <a:r>
              <a:rPr lang="en-US" dirty="0">
                <a:effectLst/>
                <a:latin typeface="+mj-lt"/>
                <a:ea typeface="Times New Roman" panose="02020603050405020304" pitchFamily="18" charset="0"/>
              </a:rPr>
              <a:t>Applicant will maintain the minimum proposed vegetative buffers between the proposed area of development and the property boundaries. The site plan submitted for approval with application for Zoning and Building permits will clearly show the vegetative buffers. </a:t>
            </a:r>
          </a:p>
          <a:p>
            <a:pPr marL="457200" marR="57150" indent="-457200">
              <a:spcBef>
                <a:spcPts val="0"/>
              </a:spcBef>
              <a:spcAft>
                <a:spcPts val="1200"/>
              </a:spcAft>
              <a:buFont typeface="+mj-lt"/>
              <a:buAutoNum type="arabicPeriod" startAt="5"/>
            </a:pPr>
            <a:r>
              <a:rPr lang="en-US" dirty="0">
                <a:effectLst/>
                <a:latin typeface="+mj-lt"/>
                <a:ea typeface="Times New Roman" panose="02020603050405020304" pitchFamily="18" charset="0"/>
              </a:rPr>
              <a:t>Development will comply with the requirements and standards of TCLUO 3.010 ‘Rural Residential 2-Acre (RR-2) Zone’ and 5.030 ‘Recreational Campground Standards’. </a:t>
            </a:r>
          </a:p>
          <a:p>
            <a:pPr marL="457200" marR="57150" indent="-457200">
              <a:spcBef>
                <a:spcPts val="0"/>
              </a:spcBef>
              <a:spcAft>
                <a:spcPts val="1200"/>
              </a:spcAft>
              <a:buFont typeface="+mj-lt"/>
              <a:buAutoNum type="arabicPeriod" startAt="5"/>
            </a:pPr>
            <a:r>
              <a:rPr lang="en-US" dirty="0">
                <a:effectLst/>
                <a:latin typeface="+mj-lt"/>
                <a:ea typeface="Times New Roman" panose="02020603050405020304" pitchFamily="18" charset="0"/>
              </a:rPr>
              <a:t>Overnight temporary use of the campground by a camper or a camper’s vehicle shall not be for longer than six (6) months in any twelve (12) month period as required by TCLUO Section 5.030.</a:t>
            </a:r>
          </a:p>
          <a:p>
            <a:pPr marL="457200" marR="57150" indent="-457200">
              <a:spcBef>
                <a:spcPts val="0"/>
              </a:spcBef>
              <a:spcAft>
                <a:spcPts val="1200"/>
              </a:spcAft>
              <a:buFont typeface="+mj-lt"/>
              <a:buAutoNum type="arabicPeriod" startAt="5"/>
            </a:pPr>
            <a:r>
              <a:rPr lang="en-US" dirty="0">
                <a:effectLst/>
                <a:latin typeface="+mj-lt"/>
                <a:ea typeface="Times New Roman" panose="02020603050405020304" pitchFamily="18" charset="0"/>
              </a:rPr>
              <a:t>The applicant/property owner shall provide a copy of an approved campground design from Tillamook County Environmental Health at time of Zoning Permit/Building Permit submittal.</a:t>
            </a:r>
          </a:p>
          <a:p>
            <a:pPr marL="457200" marR="57150" indent="-457200">
              <a:spcBef>
                <a:spcPts val="0"/>
              </a:spcBef>
              <a:spcAft>
                <a:spcPts val="1200"/>
              </a:spcAft>
              <a:buFont typeface="+mj-lt"/>
              <a:buAutoNum type="arabicPeriod" startAt="5"/>
            </a:pPr>
            <a:r>
              <a:rPr lang="en-US" dirty="0">
                <a:effectLst/>
                <a:latin typeface="+mj-lt"/>
                <a:ea typeface="Times New Roman" panose="02020603050405020304" pitchFamily="18" charset="0"/>
              </a:rPr>
              <a:t>Development shall comply with riparian buffer and vegetation retention requirements of TCLUO Section 4.140: Requirements for Protection of Water Quality and Streambank Stabilization.</a:t>
            </a:r>
          </a:p>
          <a:p>
            <a:pPr marL="457200" marR="57150" indent="-457200">
              <a:spcBef>
                <a:spcPts val="0"/>
              </a:spcBef>
              <a:spcAft>
                <a:spcPts val="1200"/>
              </a:spcAft>
              <a:buFont typeface="+mj-lt"/>
              <a:buAutoNum type="arabicPeriod" startAt="5"/>
            </a:pPr>
            <a:r>
              <a:rPr lang="en-US" dirty="0">
                <a:effectLst/>
                <a:latin typeface="+mj-lt"/>
                <a:ea typeface="Times New Roman" panose="02020603050405020304" pitchFamily="18" charset="0"/>
              </a:rPr>
              <a:t>Signage shall comply with the requirements of TCLUO Section 4.020: Signs.</a:t>
            </a:r>
          </a:p>
          <a:p>
            <a:pPr marL="457200" marR="57150" indent="-457200">
              <a:spcBef>
                <a:spcPts val="0"/>
              </a:spcBef>
              <a:spcAft>
                <a:spcPts val="1200"/>
              </a:spcAft>
              <a:buFont typeface="+mj-lt"/>
              <a:buAutoNum type="arabicPeriod" startAt="5"/>
            </a:pPr>
            <a:r>
              <a:rPr lang="en-US" dirty="0">
                <a:effectLst/>
                <a:latin typeface="+mj-lt"/>
                <a:ea typeface="Times New Roman" panose="02020603050405020304" pitchFamily="18" charset="0"/>
              </a:rPr>
              <a:t>Development shall occur in the area as generally depicted on the submitted site plan and as described and shall not exceed 19 campsites and the supporting facilities, including the support cabin and bathhouse.</a:t>
            </a:r>
          </a:p>
        </p:txBody>
      </p:sp>
      <p:sp>
        <p:nvSpPr>
          <p:cNvPr id="4" name="Content Placeholder 2">
            <a:extLst>
              <a:ext uri="{FF2B5EF4-FFF2-40B4-BE49-F238E27FC236}">
                <a16:creationId xmlns:a16="http://schemas.microsoft.com/office/drawing/2014/main" id="{5ADA7625-84C3-440F-98BC-DD5BEF2C0D48}"/>
              </a:ext>
            </a:extLst>
          </p:cNvPr>
          <p:cNvSpPr txBox="1">
            <a:spLocks/>
          </p:cNvSpPr>
          <p:nvPr/>
        </p:nvSpPr>
        <p:spPr>
          <a:xfrm>
            <a:off x="6537534" y="1768979"/>
            <a:ext cx="4618146" cy="41001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300" dirty="0"/>
          </a:p>
        </p:txBody>
      </p:sp>
    </p:spTree>
    <p:extLst>
      <p:ext uri="{BB962C8B-B14F-4D97-AF65-F5344CB8AC3E}">
        <p14:creationId xmlns:p14="http://schemas.microsoft.com/office/powerpoint/2010/main" val="407203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5BD0C0A-8D41-4313-AA69-EB56370B1AAE}"/>
              </a:ext>
            </a:extLst>
          </p:cNvPr>
          <p:cNvSpPr txBox="1">
            <a:spLocks/>
          </p:cNvSpPr>
          <p:nvPr/>
        </p:nvSpPr>
        <p:spPr>
          <a:xfrm>
            <a:off x="276393" y="1699592"/>
            <a:ext cx="10058400" cy="459650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latin typeface="+mj-lt"/>
              </a:rPr>
              <a:t>Appellant: Lisa Macy-Baker</a:t>
            </a:r>
          </a:p>
          <a:p>
            <a:endParaRPr lang="en-US" dirty="0">
              <a:latin typeface="+mj-lt"/>
            </a:endParaRPr>
          </a:p>
          <a:p>
            <a:r>
              <a:rPr lang="en-US" dirty="0">
                <a:latin typeface="+mj-lt"/>
              </a:rPr>
              <a:t>Applicant: Oregon Treehouse Partners LLC</a:t>
            </a:r>
          </a:p>
          <a:p>
            <a:endParaRPr lang="en-US" dirty="0">
              <a:latin typeface="+mj-lt"/>
            </a:endParaRPr>
          </a:p>
          <a:p>
            <a:r>
              <a:rPr lang="en-US" dirty="0">
                <a:latin typeface="+mj-lt"/>
              </a:rPr>
              <a:t>19-site Recreational Campground</a:t>
            </a:r>
          </a:p>
          <a:p>
            <a:endParaRPr lang="en-US" dirty="0">
              <a:latin typeface="+mj-lt"/>
            </a:endParaRPr>
          </a:p>
          <a:p>
            <a:r>
              <a:rPr lang="en-US" dirty="0">
                <a:latin typeface="+mj-lt"/>
              </a:rPr>
              <a:t>Approximately 18-acres Rural Residential 2-Acre (RR-2) zoned land </a:t>
            </a:r>
          </a:p>
          <a:p>
            <a:endParaRPr lang="en-US" dirty="0">
              <a:latin typeface="+mj-lt"/>
            </a:endParaRPr>
          </a:p>
          <a:p>
            <a:r>
              <a:rPr lang="en-US" dirty="0">
                <a:latin typeface="+mj-lt"/>
              </a:rPr>
              <a:t>Approximately 58.51-acre Parcel, remainder zoned Small Farm and Woodlot (SFW-20)</a:t>
            </a:r>
          </a:p>
        </p:txBody>
      </p:sp>
      <p:sp>
        <p:nvSpPr>
          <p:cNvPr id="3" name="TextBox 2">
            <a:extLst>
              <a:ext uri="{FF2B5EF4-FFF2-40B4-BE49-F238E27FC236}">
                <a16:creationId xmlns:a16="http://schemas.microsoft.com/office/drawing/2014/main" id="{D70C281E-8BAE-4557-8D18-34460530BEBD}"/>
              </a:ext>
            </a:extLst>
          </p:cNvPr>
          <p:cNvSpPr txBox="1"/>
          <p:nvPr/>
        </p:nvSpPr>
        <p:spPr>
          <a:xfrm>
            <a:off x="544452" y="837617"/>
            <a:ext cx="7475743" cy="630942"/>
          </a:xfrm>
          <a:prstGeom prst="rect">
            <a:avLst/>
          </a:prstGeom>
          <a:noFill/>
        </p:spPr>
        <p:txBody>
          <a:bodyPr wrap="square" rtlCol="0">
            <a:spAutoFit/>
          </a:bodyPr>
          <a:lstStyle/>
          <a:p>
            <a:r>
              <a:rPr lang="en-US" sz="3500" b="1" dirty="0">
                <a:latin typeface="+mj-lt"/>
              </a:rPr>
              <a:t>REQUEST</a:t>
            </a:r>
          </a:p>
        </p:txBody>
      </p:sp>
    </p:spTree>
    <p:extLst>
      <p:ext uri="{BB962C8B-B14F-4D97-AF65-F5344CB8AC3E}">
        <p14:creationId xmlns:p14="http://schemas.microsoft.com/office/powerpoint/2010/main" val="119049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5BD0C0A-8D41-4313-AA69-EB56370B1AAE}"/>
              </a:ext>
            </a:extLst>
          </p:cNvPr>
          <p:cNvSpPr txBox="1">
            <a:spLocks/>
          </p:cNvSpPr>
          <p:nvPr/>
        </p:nvSpPr>
        <p:spPr>
          <a:xfrm>
            <a:off x="276393" y="1798984"/>
            <a:ext cx="10058400" cy="4497114"/>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a:latin typeface="+mj-lt"/>
              </a:rPr>
              <a:t> Planning Commission voted unanimously (7) in favor and (0) opposed to approved request.</a:t>
            </a:r>
          </a:p>
          <a:p>
            <a:pPr>
              <a:buFont typeface="Arial" panose="020B0604020202020204" pitchFamily="34" charset="0"/>
              <a:buChar char="•"/>
            </a:pPr>
            <a:r>
              <a:rPr lang="en-US" dirty="0">
                <a:latin typeface="+mj-lt"/>
              </a:rPr>
              <a:t> Based upon findings of fact and conclusions on the record, including the staff report, public comments, written and oral testimony, and evidence presented.</a:t>
            </a:r>
          </a:p>
        </p:txBody>
      </p:sp>
      <p:sp>
        <p:nvSpPr>
          <p:cNvPr id="3" name="TextBox 2">
            <a:extLst>
              <a:ext uri="{FF2B5EF4-FFF2-40B4-BE49-F238E27FC236}">
                <a16:creationId xmlns:a16="http://schemas.microsoft.com/office/drawing/2014/main" id="{D70C281E-8BAE-4557-8D18-34460530BEBD}"/>
              </a:ext>
            </a:extLst>
          </p:cNvPr>
          <p:cNvSpPr txBox="1"/>
          <p:nvPr/>
        </p:nvSpPr>
        <p:spPr>
          <a:xfrm>
            <a:off x="476086" y="863254"/>
            <a:ext cx="7475743" cy="630942"/>
          </a:xfrm>
          <a:prstGeom prst="rect">
            <a:avLst/>
          </a:prstGeom>
          <a:noFill/>
        </p:spPr>
        <p:txBody>
          <a:bodyPr wrap="square" rtlCol="0">
            <a:spAutoFit/>
          </a:bodyPr>
          <a:lstStyle/>
          <a:p>
            <a:pPr algn="ctr"/>
            <a:r>
              <a:rPr lang="en-US" sz="3500" b="1" dirty="0">
                <a:latin typeface="+mj-lt"/>
              </a:rPr>
              <a:t>PLANNING COMMISSIONS DECISION</a:t>
            </a:r>
          </a:p>
        </p:txBody>
      </p:sp>
    </p:spTree>
    <p:extLst>
      <p:ext uri="{BB962C8B-B14F-4D97-AF65-F5344CB8AC3E}">
        <p14:creationId xmlns:p14="http://schemas.microsoft.com/office/powerpoint/2010/main" val="291796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3D18-25E6-4026-9A7C-31FA1FAFF9B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Vicinity Maps</a:t>
            </a:r>
          </a:p>
        </p:txBody>
      </p:sp>
      <p:pic>
        <p:nvPicPr>
          <p:cNvPr id="5" name="Picture 4">
            <a:extLst>
              <a:ext uri="{FF2B5EF4-FFF2-40B4-BE49-F238E27FC236}">
                <a16:creationId xmlns:a16="http://schemas.microsoft.com/office/drawing/2014/main" id="{4CC3EA88-7BF3-4CF3-8BE1-FB4FE931933A}"/>
              </a:ext>
            </a:extLst>
          </p:cNvPr>
          <p:cNvPicPr>
            <a:picLocks noChangeAspect="1"/>
          </p:cNvPicPr>
          <p:nvPr/>
        </p:nvPicPr>
        <p:blipFill>
          <a:blip r:embed="rId2"/>
          <a:stretch>
            <a:fillRect/>
          </a:stretch>
        </p:blipFill>
        <p:spPr>
          <a:xfrm>
            <a:off x="234210" y="114035"/>
            <a:ext cx="5436844" cy="4046903"/>
          </a:xfrm>
          <a:prstGeom prst="rect">
            <a:avLst/>
          </a:prstGeom>
        </p:spPr>
      </p:pic>
      <p:pic>
        <p:nvPicPr>
          <p:cNvPr id="7" name="Picture 6">
            <a:extLst>
              <a:ext uri="{FF2B5EF4-FFF2-40B4-BE49-F238E27FC236}">
                <a16:creationId xmlns:a16="http://schemas.microsoft.com/office/drawing/2014/main" id="{2B33154E-D85F-44C9-BAB7-64A565080FB9}"/>
              </a:ext>
            </a:extLst>
          </p:cNvPr>
          <p:cNvPicPr>
            <a:picLocks noChangeAspect="1"/>
          </p:cNvPicPr>
          <p:nvPr/>
        </p:nvPicPr>
        <p:blipFill>
          <a:blip r:embed="rId3"/>
          <a:stretch>
            <a:fillRect/>
          </a:stretch>
        </p:blipFill>
        <p:spPr>
          <a:xfrm>
            <a:off x="6377864" y="114035"/>
            <a:ext cx="5180137" cy="5166541"/>
          </a:xfrm>
          <a:prstGeom prst="rect">
            <a:avLst/>
          </a:prstGeom>
        </p:spPr>
      </p:pic>
      <p:sp>
        <p:nvSpPr>
          <p:cNvPr id="12" name="Star: 5 Points 11">
            <a:extLst>
              <a:ext uri="{FF2B5EF4-FFF2-40B4-BE49-F238E27FC236}">
                <a16:creationId xmlns:a16="http://schemas.microsoft.com/office/drawing/2014/main" id="{8ED0EA37-D909-412B-A852-E0EFB132C6D3}"/>
              </a:ext>
            </a:extLst>
          </p:cNvPr>
          <p:cNvSpPr/>
          <p:nvPr/>
        </p:nvSpPr>
        <p:spPr>
          <a:xfrm>
            <a:off x="8751547" y="2519311"/>
            <a:ext cx="432769" cy="355988"/>
          </a:xfrm>
          <a:prstGeom prst="star5">
            <a:avLst>
              <a:gd name="adj" fmla="val 2087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05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DE92-051B-4088-A23A-039F929DC3B4}"/>
              </a:ext>
            </a:extLst>
          </p:cNvPr>
          <p:cNvSpPr>
            <a:spLocks noGrp="1"/>
          </p:cNvSpPr>
          <p:nvPr>
            <p:ph type="title"/>
          </p:nvPr>
        </p:nvSpPr>
        <p:spPr/>
        <p:txBody>
          <a:bodyPr/>
          <a:lstStyle/>
          <a:p>
            <a:r>
              <a:rPr lang="en-US" dirty="0"/>
              <a:t>Zoning Map</a:t>
            </a:r>
          </a:p>
        </p:txBody>
      </p:sp>
      <p:pic>
        <p:nvPicPr>
          <p:cNvPr id="4" name="Picture 3">
            <a:extLst>
              <a:ext uri="{FF2B5EF4-FFF2-40B4-BE49-F238E27FC236}">
                <a16:creationId xmlns:a16="http://schemas.microsoft.com/office/drawing/2014/main" id="{A7DE86CD-D587-4F4C-8162-A1AB8D82428F}"/>
              </a:ext>
            </a:extLst>
          </p:cNvPr>
          <p:cNvPicPr>
            <a:picLocks noChangeAspect="1"/>
          </p:cNvPicPr>
          <p:nvPr/>
        </p:nvPicPr>
        <p:blipFill rotWithShape="1">
          <a:blip r:embed="rId2"/>
          <a:srcRect t="-1416" r="2873"/>
          <a:stretch/>
        </p:blipFill>
        <p:spPr>
          <a:xfrm>
            <a:off x="3648269" y="1"/>
            <a:ext cx="8543731" cy="6858000"/>
          </a:xfrm>
          <a:prstGeom prst="rect">
            <a:avLst/>
          </a:prstGeom>
        </p:spPr>
      </p:pic>
    </p:spTree>
    <p:extLst>
      <p:ext uri="{BB962C8B-B14F-4D97-AF65-F5344CB8AC3E}">
        <p14:creationId xmlns:p14="http://schemas.microsoft.com/office/powerpoint/2010/main" val="57715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0D39-9190-4717-904C-7493390247B8}"/>
              </a:ext>
            </a:extLst>
          </p:cNvPr>
          <p:cNvSpPr>
            <a:spLocks noGrp="1"/>
          </p:cNvSpPr>
          <p:nvPr>
            <p:ph type="title"/>
          </p:nvPr>
        </p:nvSpPr>
        <p:spPr>
          <a:xfrm>
            <a:off x="126896" y="463884"/>
            <a:ext cx="4998720" cy="1450757"/>
          </a:xfrm>
        </p:spPr>
        <p:txBody>
          <a:bodyPr/>
          <a:lstStyle/>
          <a:p>
            <a:r>
              <a:rPr lang="en-US" dirty="0"/>
              <a:t>Property Maps</a:t>
            </a:r>
          </a:p>
        </p:txBody>
      </p:sp>
      <p:pic>
        <p:nvPicPr>
          <p:cNvPr id="4" name="Picture 3">
            <a:extLst>
              <a:ext uri="{FF2B5EF4-FFF2-40B4-BE49-F238E27FC236}">
                <a16:creationId xmlns:a16="http://schemas.microsoft.com/office/drawing/2014/main" id="{48C393B4-21EF-470D-9545-FC452F041730}"/>
              </a:ext>
            </a:extLst>
          </p:cNvPr>
          <p:cNvPicPr>
            <a:picLocks noChangeAspect="1"/>
          </p:cNvPicPr>
          <p:nvPr/>
        </p:nvPicPr>
        <p:blipFill>
          <a:blip r:embed="rId2"/>
          <a:stretch>
            <a:fillRect/>
          </a:stretch>
        </p:blipFill>
        <p:spPr>
          <a:xfrm>
            <a:off x="250719" y="2099280"/>
            <a:ext cx="5207689" cy="4059927"/>
          </a:xfrm>
          <a:prstGeom prst="rect">
            <a:avLst/>
          </a:prstGeom>
        </p:spPr>
      </p:pic>
      <p:pic>
        <p:nvPicPr>
          <p:cNvPr id="6" name="Picture 5">
            <a:extLst>
              <a:ext uri="{FF2B5EF4-FFF2-40B4-BE49-F238E27FC236}">
                <a16:creationId xmlns:a16="http://schemas.microsoft.com/office/drawing/2014/main" id="{7F2ADB8A-4BC7-4B74-8058-D569E7978DDE}"/>
              </a:ext>
            </a:extLst>
          </p:cNvPr>
          <p:cNvPicPr>
            <a:picLocks noChangeAspect="1"/>
          </p:cNvPicPr>
          <p:nvPr/>
        </p:nvPicPr>
        <p:blipFill>
          <a:blip r:embed="rId3"/>
          <a:stretch>
            <a:fillRect/>
          </a:stretch>
        </p:blipFill>
        <p:spPr>
          <a:xfrm>
            <a:off x="5778977" y="2099280"/>
            <a:ext cx="6162304" cy="3949861"/>
          </a:xfrm>
          <a:prstGeom prst="rect">
            <a:avLst/>
          </a:prstGeom>
        </p:spPr>
      </p:pic>
      <p:sp>
        <p:nvSpPr>
          <p:cNvPr id="10" name="Star: 5 Points 9">
            <a:extLst>
              <a:ext uri="{FF2B5EF4-FFF2-40B4-BE49-F238E27FC236}">
                <a16:creationId xmlns:a16="http://schemas.microsoft.com/office/drawing/2014/main" id="{1C31234A-EC4C-4306-8F8D-9A0C5F1265DD}"/>
              </a:ext>
            </a:extLst>
          </p:cNvPr>
          <p:cNvSpPr/>
          <p:nvPr/>
        </p:nvSpPr>
        <p:spPr>
          <a:xfrm>
            <a:off x="7725180" y="3896216"/>
            <a:ext cx="432769" cy="355988"/>
          </a:xfrm>
          <a:prstGeom prst="star5">
            <a:avLst>
              <a:gd name="adj" fmla="val 2087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84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EF45-13EB-4151-8AF9-5C7B6082E7AC}"/>
              </a:ext>
            </a:extLst>
          </p:cNvPr>
          <p:cNvSpPr>
            <a:spLocks noGrp="1"/>
          </p:cNvSpPr>
          <p:nvPr>
            <p:ph type="title"/>
          </p:nvPr>
        </p:nvSpPr>
        <p:spPr>
          <a:xfrm>
            <a:off x="892206" y="5765955"/>
            <a:ext cx="10113645" cy="822960"/>
          </a:xfrm>
        </p:spPr>
        <p:txBody>
          <a:bodyPr/>
          <a:lstStyle/>
          <a:p>
            <a:r>
              <a:rPr lang="en-US" dirty="0"/>
              <a:t>Site Plan provided by the Applicant</a:t>
            </a:r>
          </a:p>
        </p:txBody>
      </p:sp>
      <p:pic>
        <p:nvPicPr>
          <p:cNvPr id="4" name="Picture 3">
            <a:extLst>
              <a:ext uri="{FF2B5EF4-FFF2-40B4-BE49-F238E27FC236}">
                <a16:creationId xmlns:a16="http://schemas.microsoft.com/office/drawing/2014/main" id="{9ED92399-3C97-4C19-9E42-61A1B044EFB5}"/>
              </a:ext>
            </a:extLst>
          </p:cNvPr>
          <p:cNvPicPr>
            <a:picLocks noChangeAspect="1"/>
          </p:cNvPicPr>
          <p:nvPr/>
        </p:nvPicPr>
        <p:blipFill>
          <a:blip r:embed="rId2"/>
          <a:stretch>
            <a:fillRect/>
          </a:stretch>
        </p:blipFill>
        <p:spPr>
          <a:xfrm>
            <a:off x="1838990" y="269085"/>
            <a:ext cx="9108317" cy="5646523"/>
          </a:xfrm>
          <a:prstGeom prst="rect">
            <a:avLst/>
          </a:prstGeom>
        </p:spPr>
      </p:pic>
    </p:spTree>
    <p:extLst>
      <p:ext uri="{BB962C8B-B14F-4D97-AF65-F5344CB8AC3E}">
        <p14:creationId xmlns:p14="http://schemas.microsoft.com/office/powerpoint/2010/main" val="239706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5BD0C0A-8D41-4313-AA69-EB56370B1AAE}"/>
              </a:ext>
            </a:extLst>
          </p:cNvPr>
          <p:cNvSpPr txBox="1">
            <a:spLocks/>
          </p:cNvSpPr>
          <p:nvPr/>
        </p:nvSpPr>
        <p:spPr>
          <a:xfrm>
            <a:off x="276393" y="1494196"/>
            <a:ext cx="10058400" cy="4801901"/>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mj-lt"/>
              </a:rPr>
              <a:t>Planning Commission failed to adequately address criteria.</a:t>
            </a:r>
          </a:p>
          <a:p>
            <a:pPr marL="0" indent="0">
              <a:buNone/>
            </a:pPr>
            <a:endParaRPr lang="en-US" dirty="0">
              <a:latin typeface="+mj-lt"/>
            </a:endParaRPr>
          </a:p>
          <a:p>
            <a:pPr>
              <a:buFontTx/>
              <a:buChar char="-"/>
            </a:pPr>
            <a:r>
              <a:rPr lang="en-US" dirty="0">
                <a:latin typeface="+mj-lt"/>
              </a:rPr>
              <a:t>Appellant notes primary concerns regarding criteria 3, 4 &amp; 6.</a:t>
            </a:r>
          </a:p>
          <a:p>
            <a:pPr lvl="1">
              <a:buFontTx/>
              <a:buChar char="-"/>
            </a:pPr>
            <a:r>
              <a:rPr lang="en-US" sz="2000" dirty="0">
                <a:latin typeface="+mj-lt"/>
              </a:rPr>
              <a:t>Geologic Hazard Area assessment</a:t>
            </a:r>
          </a:p>
          <a:p>
            <a:pPr lvl="1">
              <a:buFontTx/>
              <a:buChar char="-"/>
            </a:pPr>
            <a:r>
              <a:rPr lang="en-US" sz="2000" dirty="0">
                <a:latin typeface="+mj-lt"/>
              </a:rPr>
              <a:t>Wetlands and groundwater impacts</a:t>
            </a:r>
          </a:p>
          <a:p>
            <a:pPr lvl="1">
              <a:buFontTx/>
              <a:buChar char="-"/>
            </a:pPr>
            <a:r>
              <a:rPr lang="en-US" sz="2000" dirty="0">
                <a:latin typeface="+mj-lt"/>
              </a:rPr>
              <a:t>Water availability &amp; drinking water</a:t>
            </a:r>
          </a:p>
          <a:p>
            <a:pPr lvl="1">
              <a:buFontTx/>
              <a:buChar char="-"/>
            </a:pPr>
            <a:r>
              <a:rPr lang="en-US" sz="2000" dirty="0">
                <a:latin typeface="+mj-lt"/>
              </a:rPr>
              <a:t>Emergency response and infrastructure limited for a timely use</a:t>
            </a:r>
          </a:p>
          <a:p>
            <a:pPr marL="0" indent="0">
              <a:buNone/>
            </a:pPr>
            <a:endParaRPr lang="en-US" dirty="0">
              <a:latin typeface="+mj-lt"/>
            </a:endParaRPr>
          </a:p>
        </p:txBody>
      </p:sp>
      <p:sp>
        <p:nvSpPr>
          <p:cNvPr id="3" name="TextBox 2">
            <a:extLst>
              <a:ext uri="{FF2B5EF4-FFF2-40B4-BE49-F238E27FC236}">
                <a16:creationId xmlns:a16="http://schemas.microsoft.com/office/drawing/2014/main" id="{D70C281E-8BAE-4557-8D18-34460530BEBD}"/>
              </a:ext>
            </a:extLst>
          </p:cNvPr>
          <p:cNvSpPr txBox="1"/>
          <p:nvPr/>
        </p:nvSpPr>
        <p:spPr>
          <a:xfrm>
            <a:off x="426391" y="561903"/>
            <a:ext cx="7475743" cy="630942"/>
          </a:xfrm>
          <a:prstGeom prst="rect">
            <a:avLst/>
          </a:prstGeom>
          <a:noFill/>
        </p:spPr>
        <p:txBody>
          <a:bodyPr wrap="square" rtlCol="0">
            <a:spAutoFit/>
          </a:bodyPr>
          <a:lstStyle/>
          <a:p>
            <a:r>
              <a:rPr lang="en-US" sz="3500" b="1" dirty="0">
                <a:latin typeface="+mj-lt"/>
              </a:rPr>
              <a:t>APPELLANTS BASIS FOR APPEAL</a:t>
            </a:r>
          </a:p>
        </p:txBody>
      </p:sp>
    </p:spTree>
    <p:extLst>
      <p:ext uri="{BB962C8B-B14F-4D97-AF65-F5344CB8AC3E}">
        <p14:creationId xmlns:p14="http://schemas.microsoft.com/office/powerpoint/2010/main" val="399957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E5DC"/>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5BD0C0A-8D41-4313-AA69-EB56370B1AAE}"/>
              </a:ext>
            </a:extLst>
          </p:cNvPr>
          <p:cNvSpPr txBox="1">
            <a:spLocks/>
          </p:cNvSpPr>
          <p:nvPr/>
        </p:nvSpPr>
        <p:spPr>
          <a:xfrm>
            <a:off x="276393" y="2389494"/>
            <a:ext cx="10058400" cy="39066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mj-lt"/>
              </a:rPr>
              <a:t>Primary concerns provided by the public include:</a:t>
            </a:r>
          </a:p>
          <a:p>
            <a:pPr marL="0" indent="0">
              <a:buNone/>
            </a:pPr>
            <a:endParaRPr lang="en-US" dirty="0">
              <a:latin typeface="+mj-lt"/>
            </a:endParaRPr>
          </a:p>
          <a:p>
            <a:pPr>
              <a:buFontTx/>
              <a:buChar char="-"/>
            </a:pPr>
            <a:r>
              <a:rPr lang="en-US" dirty="0">
                <a:latin typeface="+mj-lt"/>
              </a:rPr>
              <a:t>Traffic and pedestrian impacts, such as parking and influx of tourists to the area</a:t>
            </a:r>
          </a:p>
          <a:p>
            <a:pPr>
              <a:buFontTx/>
              <a:buChar char="-"/>
            </a:pPr>
            <a:r>
              <a:rPr lang="en-US" dirty="0">
                <a:latin typeface="+mj-lt"/>
              </a:rPr>
              <a:t>Trash and health safety concerns</a:t>
            </a:r>
          </a:p>
          <a:p>
            <a:pPr>
              <a:buFontTx/>
              <a:buChar char="-"/>
            </a:pPr>
            <a:r>
              <a:rPr lang="en-US" dirty="0">
                <a:latin typeface="+mj-lt"/>
              </a:rPr>
              <a:t>Emergency service response</a:t>
            </a:r>
          </a:p>
          <a:p>
            <a:pPr>
              <a:buFontTx/>
              <a:buChar char="-"/>
            </a:pPr>
            <a:r>
              <a:rPr lang="en-US" dirty="0">
                <a:latin typeface="+mj-lt"/>
              </a:rPr>
              <a:t>Water service availability</a:t>
            </a:r>
          </a:p>
          <a:p>
            <a:pPr>
              <a:buFontTx/>
              <a:buChar char="-"/>
            </a:pPr>
            <a:r>
              <a:rPr lang="en-US" dirty="0">
                <a:latin typeface="+mj-lt"/>
              </a:rPr>
              <a:t>Noise generation due to facilities and tourists</a:t>
            </a:r>
          </a:p>
        </p:txBody>
      </p:sp>
      <p:sp>
        <p:nvSpPr>
          <p:cNvPr id="3" name="TextBox 2">
            <a:extLst>
              <a:ext uri="{FF2B5EF4-FFF2-40B4-BE49-F238E27FC236}">
                <a16:creationId xmlns:a16="http://schemas.microsoft.com/office/drawing/2014/main" id="{D70C281E-8BAE-4557-8D18-34460530BEBD}"/>
              </a:ext>
            </a:extLst>
          </p:cNvPr>
          <p:cNvSpPr txBox="1"/>
          <p:nvPr/>
        </p:nvSpPr>
        <p:spPr>
          <a:xfrm>
            <a:off x="476086" y="863254"/>
            <a:ext cx="7475743" cy="630942"/>
          </a:xfrm>
          <a:prstGeom prst="rect">
            <a:avLst/>
          </a:prstGeom>
          <a:noFill/>
        </p:spPr>
        <p:txBody>
          <a:bodyPr wrap="square" rtlCol="0">
            <a:spAutoFit/>
          </a:bodyPr>
          <a:lstStyle/>
          <a:p>
            <a:r>
              <a:rPr lang="en-US" sz="3500" b="1" dirty="0">
                <a:latin typeface="+mj-lt"/>
              </a:rPr>
              <a:t>PUBLIC COMMENTS</a:t>
            </a:r>
          </a:p>
        </p:txBody>
      </p:sp>
    </p:spTree>
    <p:extLst>
      <p:ext uri="{BB962C8B-B14F-4D97-AF65-F5344CB8AC3E}">
        <p14:creationId xmlns:p14="http://schemas.microsoft.com/office/powerpoint/2010/main" val="376587350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522</TotalTime>
  <Words>847</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Retrospect</vt:lpstr>
      <vt:lpstr>#851-22-000107-PLNG Appeal of Conditional Use  #851-21-000416-PLNG</vt:lpstr>
      <vt:lpstr>PowerPoint Presentation</vt:lpstr>
      <vt:lpstr>PowerPoint Presentation</vt:lpstr>
      <vt:lpstr>Vicinity Maps</vt:lpstr>
      <vt:lpstr>Zoning Map</vt:lpstr>
      <vt:lpstr>Property Maps</vt:lpstr>
      <vt:lpstr>Site Plan provided by the Applicant</vt:lpstr>
      <vt:lpstr>PowerPoint Presentation</vt:lpstr>
      <vt:lpstr>PowerPoint Presentation</vt:lpstr>
      <vt:lpstr>APPLICABLE PROVISIONS</vt:lpstr>
      <vt:lpstr>CONDITIONAL USE REVIEW CRITERIA</vt:lpstr>
      <vt:lpstr>CONDITIONS OF APPROVAL</vt:lpstr>
      <vt:lpstr>CONDITIONS OF APPROVAL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Conditional Use  #851-20-000213-PLNG</dc:title>
  <dc:creator>Melissa Jenck</dc:creator>
  <cp:lastModifiedBy>Melissa Jenck</cp:lastModifiedBy>
  <cp:revision>19</cp:revision>
  <dcterms:created xsi:type="dcterms:W3CDTF">2021-03-26T00:12:11Z</dcterms:created>
  <dcterms:modified xsi:type="dcterms:W3CDTF">2022-04-25T07:11:30Z</dcterms:modified>
</cp:coreProperties>
</file>